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02" r:id="rId3"/>
    <p:sldId id="398" r:id="rId4"/>
    <p:sldId id="399" r:id="rId5"/>
    <p:sldId id="400" r:id="rId6"/>
    <p:sldId id="386" r:id="rId7"/>
    <p:sldId id="403" r:id="rId8"/>
    <p:sldId id="401" r:id="rId9"/>
    <p:sldId id="377" r:id="rId10"/>
    <p:sldId id="264" r:id="rId11"/>
    <p:sldId id="392" r:id="rId12"/>
    <p:sldId id="385" r:id="rId13"/>
    <p:sldId id="373" r:id="rId14"/>
    <p:sldId id="375" r:id="rId15"/>
    <p:sldId id="390" r:id="rId16"/>
    <p:sldId id="341" r:id="rId17"/>
    <p:sldId id="374" r:id="rId18"/>
    <p:sldId id="404" r:id="rId19"/>
    <p:sldId id="33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5D11-C723-409A-9549-551339450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3A0B1-4F10-4DF6-B956-C20115E11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C600-20FA-495E-AC08-B7558BD5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DEB77-007E-4674-B9C0-310800AC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37D4-8D8A-4845-8844-D017B079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727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C02A-0249-42C7-8034-E67056F9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DBD34-16F7-4E6D-BDA1-FE212D02F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616B4-E084-4CAF-B1D5-F40D0355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F5518-7539-43CF-988A-6321A2DA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D5A1E-12C1-466B-A47D-F0F350FC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415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DB2C5-7B8B-445A-BED4-F06DD41A4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E5474-065F-46FC-AD70-F1EE66C83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982E7-AE8E-42B9-AFDB-110CD64E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3E80-EFAB-4768-A8DF-7959FB55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2A4D-0464-46B7-9BF8-5356723B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0580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F91C-CC34-4E39-BD15-0BE96597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F578-596C-441F-AE52-8728EA74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915D-6420-44FB-8400-FFF760A3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BC3F5-9E43-44D4-9B05-28B16968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1AFB2-1BA4-4F71-AA31-15A5199E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7003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9C32-3CF6-4DA5-839E-D225633A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FC807-8D31-4719-9D6A-E2DB7DBA2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0B3F4-22AC-4C9E-8DD1-29C094C8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138EE-FFCF-407D-B1DB-859FC110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04F60-8CA6-4317-AC1D-4B1F57D5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686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A480-4F65-4080-862F-3CF42261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4CC5-00DF-464F-A087-430B66F67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9B4A8-7631-400C-B682-5D342F7FA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F8FB0-052A-4E0E-8042-647B7D58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43AEC-E52A-4698-ADD6-F95DB226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94DB4-48A9-4F1C-93A5-FF5D6712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677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4A86-D6FB-4872-B20C-858FB883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A94A2-A86F-4290-B42F-F724504D1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AC948-BC25-483A-B68D-7F12B1708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C8B97-06F1-478A-A5B9-DAA2F2B6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3020C-E869-492A-95F2-C5F5EFE45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63807-9EA8-44A0-B73F-DC745E3D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02F0-E86E-4DC4-965F-FF37E716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8EE42-DFD3-49DD-84B8-586D00F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9677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137E-DA21-4110-B332-3CB13C67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0EABB-4613-4D10-B029-479CC94A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706B8-4CDF-4C5C-9E7B-BA4ADAE6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CFF10-39A2-47EB-8E20-96A9F6F7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729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D48E2-5E1E-4694-9886-27A7EBC5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1618A-0304-4E4C-BDD9-16C8F0FD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2359C-F1BC-44E7-B906-CAA625FE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9370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936B-96F0-4AD5-BBAE-38364DA1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55F4-E9DF-482D-A626-C16F7DCE1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7A0E7-AE87-4E23-8700-57ECBF3AD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C91CD-6244-4A1E-94DF-49FACBA5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AE403-7FD1-4809-BFE3-176686D9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DFBA0-E8D6-4868-982D-DE479AB6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709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A4D1-4730-4844-9ECC-329597BF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A2CAB-591E-4EAA-B6FA-F96E82CC3D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B3362-55F8-4CC4-85AB-6BA3B7178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CBDC-07E2-4DF1-B7C4-FCD68FB2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2666-4D65-41A3-BE4C-CA3B9B54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4828F-31C0-44FE-B4F6-A94C2EB2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547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9C5D8-E20E-4B6C-B14E-BE5BEAEA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E4E9-37A4-4A7F-8274-0B53807C2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DAA3B-485E-43CF-BE21-81DE5AA7F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D0F5B-B391-407D-AB00-D28C076510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93F3-D6B3-4746-A191-C340308F8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AFDA8-AD94-42E6-875A-D9B298384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A0917-0341-408F-B5F1-B44C99AF2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8AFA-0C4A-4FEC-83CB-36C70E53B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0550"/>
            <a:ext cx="9144000" cy="1433559"/>
          </a:xfrm>
        </p:spPr>
        <p:txBody>
          <a:bodyPr>
            <a:normAutofit/>
          </a:bodyPr>
          <a:lstStyle/>
          <a:p>
            <a:r>
              <a:rPr lang="en-US" sz="4500" b="1">
                <a:latin typeface="Book Antiqua" panose="02040602050305030304" pitchFamily="18" charset="0"/>
              </a:rPr>
              <a:t>Innovative Ways to Finance Your Solar Project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31BA2-AECD-4592-BF76-5F911E6C8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5000626"/>
            <a:ext cx="5514976" cy="1123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E1998-A072-4E75-9AF2-704CF1206E11}"/>
              </a:ext>
            </a:extLst>
          </p:cNvPr>
          <p:cNvSpPr txBox="1">
            <a:spLocks/>
          </p:cNvSpPr>
          <p:nvPr/>
        </p:nvSpPr>
        <p:spPr>
          <a:xfrm>
            <a:off x="1614256" y="2305420"/>
            <a:ext cx="9144000" cy="143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>
              <a:latin typeface="Book Antiqua" panose="020406020503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C31277-A11C-45F3-9EE7-2D84E0729A22}"/>
              </a:ext>
            </a:extLst>
          </p:cNvPr>
          <p:cNvSpPr txBox="1">
            <a:spLocks/>
          </p:cNvSpPr>
          <p:nvPr/>
        </p:nvSpPr>
        <p:spPr>
          <a:xfrm>
            <a:off x="1524000" y="2568976"/>
            <a:ext cx="9144000" cy="14335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>
                <a:latin typeface="Book Antiqua" panose="02040602050305030304" pitchFamily="18" charset="0"/>
              </a:rPr>
              <a:t>ASES Conference 2019</a:t>
            </a:r>
          </a:p>
          <a:p>
            <a:r>
              <a:rPr lang="en-US" sz="3500" b="1">
                <a:latin typeface="Book Antiqua" panose="02040602050305030304" pitchFamily="18" charset="0"/>
              </a:rPr>
              <a:t>August 7, 2019</a:t>
            </a:r>
          </a:p>
          <a:p>
            <a:r>
              <a:rPr lang="en-US" sz="3500">
                <a:latin typeface="Book Antiqua" panose="02040602050305030304" pitchFamily="18" charset="0"/>
              </a:rPr>
              <a:t>Brian Edstrom</a:t>
            </a:r>
          </a:p>
        </p:txBody>
      </p:sp>
    </p:spTree>
    <p:extLst>
      <p:ext uri="{BB962C8B-B14F-4D97-AF65-F5344CB8AC3E}">
        <p14:creationId xmlns:p14="http://schemas.microsoft.com/office/powerpoint/2010/main" val="28456653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What is Securities Crowdfunding?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863668"/>
          </a:xfrm>
        </p:spPr>
        <p:txBody>
          <a:bodyPr/>
          <a:lstStyle/>
          <a:p>
            <a:pPr marL="457200" lvl="1" indent="0">
              <a:buNone/>
            </a:pPr>
            <a:r>
              <a:rPr lang="en-US">
                <a:latin typeface="Book Antiqua" panose="02040602050305030304" pitchFamily="18" charset="0"/>
              </a:rPr>
              <a:t>Utilizing the Internet to raise money from a “crowd” of investors to support your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5803832"/>
            <a:ext cx="980575" cy="863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BD827F-89A2-402B-929C-290612C63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05"/>
          <a:stretch/>
        </p:blipFill>
        <p:spPr>
          <a:xfrm>
            <a:off x="4704557" y="4699123"/>
            <a:ext cx="2516781" cy="1974604"/>
          </a:xfrm>
          <a:prstGeom prst="rect">
            <a:avLst/>
          </a:prstGeom>
        </p:spPr>
      </p:pic>
      <p:pic>
        <p:nvPicPr>
          <p:cNvPr id="9" name="Picture 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2EE488A6-2B43-4E3A-8F85-9E7E3490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24" y="4878841"/>
            <a:ext cx="1870734" cy="1439588"/>
          </a:xfrm>
          <a:prstGeom prst="rect">
            <a:avLst/>
          </a:prstGeom>
        </p:spPr>
      </p:pic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DC1FAF4-400B-4C63-9629-7C31BC5D2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96" y="4892359"/>
            <a:ext cx="1543376" cy="14395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56CF84-D7E1-4C91-8A01-FB15E6EB987A}"/>
              </a:ext>
            </a:extLst>
          </p:cNvPr>
          <p:cNvCxnSpPr>
            <a:cxnSpLocks/>
          </p:cNvCxnSpPr>
          <p:nvPr/>
        </p:nvCxnSpPr>
        <p:spPr>
          <a:xfrm>
            <a:off x="3783216" y="5690122"/>
            <a:ext cx="70885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15BE27-1D8C-4568-AD34-A0E149B10707}"/>
              </a:ext>
            </a:extLst>
          </p:cNvPr>
          <p:cNvCxnSpPr>
            <a:cxnSpLocks/>
          </p:cNvCxnSpPr>
          <p:nvPr/>
        </p:nvCxnSpPr>
        <p:spPr>
          <a:xfrm>
            <a:off x="7473946" y="5612153"/>
            <a:ext cx="70885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C4A528-D1C9-4D96-BF08-BFC1BF084A11}"/>
              </a:ext>
            </a:extLst>
          </p:cNvPr>
          <p:cNvCxnSpPr>
            <a:cxnSpLocks/>
          </p:cNvCxnSpPr>
          <p:nvPr/>
        </p:nvCxnSpPr>
        <p:spPr>
          <a:xfrm flipH="1">
            <a:off x="2529104" y="3552648"/>
            <a:ext cx="2175451" cy="11184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D94E0C-6810-45D1-8280-69DA0B26ED0C}"/>
              </a:ext>
            </a:extLst>
          </p:cNvPr>
          <p:cNvCxnSpPr>
            <a:cxnSpLocks/>
          </p:cNvCxnSpPr>
          <p:nvPr/>
        </p:nvCxnSpPr>
        <p:spPr>
          <a:xfrm flipH="1" flipV="1">
            <a:off x="7221338" y="3552648"/>
            <a:ext cx="1939440" cy="11958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63DA7C-E83B-4050-96E2-0942DA909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557" y="2589780"/>
            <a:ext cx="2174779" cy="14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7597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What is Securities Crowdfunding?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529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lvl="1"/>
            <a:r>
              <a:rPr lang="en-US">
                <a:latin typeface="Book Antiqua" panose="02040602050305030304" pitchFamily="18" charset="0"/>
              </a:rPr>
              <a:t>Subject to federal and state securities laws!!</a:t>
            </a:r>
          </a:p>
          <a:p>
            <a:pPr lvl="1"/>
            <a:r>
              <a:rPr lang="en-US">
                <a:latin typeface="Book Antiqua" panose="02040602050305030304" pitchFamily="18" charset="0"/>
              </a:rPr>
              <a:t>Caps on amount of $ raised</a:t>
            </a:r>
          </a:p>
          <a:p>
            <a:pPr lvl="1"/>
            <a:r>
              <a:rPr lang="en-US">
                <a:latin typeface="Book Antiqua" panose="02040602050305030304" pitchFamily="18" charset="0"/>
              </a:rPr>
              <a:t>Caps on individual investments</a:t>
            </a:r>
          </a:p>
          <a:p>
            <a:pPr lvl="1"/>
            <a:r>
              <a:rPr lang="en-US">
                <a:latin typeface="Book Antiqua" panose="02040602050305030304" pitchFamily="18" charset="0"/>
              </a:rPr>
              <a:t>Advertising Restrictions</a:t>
            </a:r>
          </a:p>
          <a:p>
            <a:pPr lvl="1"/>
            <a:r>
              <a:rPr lang="en-US">
                <a:latin typeface="Book Antiqua" panose="02040602050305030304" pitchFamily="18" charset="0"/>
              </a:rPr>
              <a:t>Must be offered through a regulated portal</a:t>
            </a:r>
          </a:p>
          <a:p>
            <a:pPr lvl="1"/>
            <a:r>
              <a:rPr lang="en-US">
                <a:latin typeface="Book Antiqua" panose="02040602050305030304" pitchFamily="18" charset="0"/>
              </a:rPr>
              <a:t>Must meet disclosure requirements</a:t>
            </a:r>
          </a:p>
          <a:p>
            <a:endParaRPr lang="en-US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latin typeface="Book Antiqua" panose="02040602050305030304" pitchFamily="18" charset="0"/>
              </a:rPr>
              <a:t>Best to work with an attorney and an accountant 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5775158"/>
            <a:ext cx="980575" cy="8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67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D1ED-71E3-4A02-8ABF-76FE4869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Regulation CF (federal exemption)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06F7-D626-46B5-AC47-A94724B5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49" y="5686425"/>
            <a:ext cx="1095377" cy="9810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C5C7C5-E752-4312-B75D-702C33455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31096" cy="4351338"/>
          </a:xfrm>
        </p:spPr>
        <p:txBody>
          <a:bodyPr>
            <a:normAutofit/>
          </a:bodyPr>
          <a:lstStyle/>
          <a:p>
            <a:pPr lvl="1"/>
            <a:r>
              <a:rPr lang="en-US" sz="2800" i="0">
                <a:latin typeface="Book Antiqua" panose="02040602050305030304" pitchFamily="18" charset="0"/>
              </a:rPr>
              <a:t>Sales in any state ok</a:t>
            </a:r>
          </a:p>
          <a:p>
            <a:pPr lvl="1"/>
            <a:r>
              <a:rPr lang="en-US" sz="2800" i="0" err="1">
                <a:latin typeface="Book Antiqua" panose="02040602050305030304" pitchFamily="18" charset="0"/>
              </a:rPr>
              <a:t>U</a:t>
            </a:r>
            <a:r>
              <a:rPr lang="en-US" sz="2800" i="0" err="1">
                <a:latin typeface="Book Antiqua" panose="02040602050305030304" pitchFamily="18" charset="0"/>
                <a:cs typeface="Times New Roman" panose="02020603050405020304" pitchFamily="18" charset="0"/>
              </a:rPr>
              <a:t>to</a:t>
            </a:r>
            <a:r>
              <a:rPr lang="en-US" sz="2800" i="0">
                <a:latin typeface="Book Antiqua" panose="02040602050305030304" pitchFamily="18" charset="0"/>
                <a:cs typeface="Times New Roman" panose="02020603050405020304" pitchFamily="18" charset="0"/>
              </a:rPr>
              <a:t> $1.07mm in 12 months</a:t>
            </a:r>
          </a:p>
          <a:p>
            <a:pPr lvl="1"/>
            <a:r>
              <a:rPr lang="en-US" sz="2800">
                <a:latin typeface="Book Antiqua" panose="02040602050305030304" pitchFamily="18" charset="0"/>
                <a:cs typeface="Times New Roman" panose="02020603050405020304" pitchFamily="18" charset="0"/>
              </a:rPr>
              <a:t>Must use FINRA-registered portal</a:t>
            </a:r>
            <a:endParaRPr lang="en-US" sz="2800" i="0">
              <a:latin typeface="Book Antiqua" panose="02040602050305030304" pitchFamily="18" charset="0"/>
            </a:endParaRPr>
          </a:p>
          <a:p>
            <a:pPr lvl="1"/>
            <a:r>
              <a:rPr lang="en-US" sz="2800" i="0">
                <a:latin typeface="Book Antiqua" panose="02040602050305030304" pitchFamily="18" charset="0"/>
              </a:rPr>
              <a:t>Tiered investment limits based on income/net worth; (Limited) general advertising/solicitation allowed</a:t>
            </a:r>
          </a:p>
          <a:p>
            <a:pPr lvl="1"/>
            <a:r>
              <a:rPr lang="en-US" sz="2800" i="0">
                <a:latin typeface="Book Antiqua" panose="02040602050305030304" pitchFamily="18" charset="0"/>
              </a:rPr>
              <a:t>Filing required with SEC</a:t>
            </a:r>
            <a:endParaRPr lang="en-US" sz="2800">
              <a:latin typeface="Book Antiqua" panose="02040602050305030304" pitchFamily="18" charset="0"/>
            </a:endParaRP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847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D1ED-71E3-4A02-8ABF-76FE4869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MNvest (Minnesota exemption)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06F7-D626-46B5-AC47-A94724B5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49" y="5686425"/>
            <a:ext cx="1095377" cy="9810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C5C7C5-E752-4312-B75D-702C33455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31096" cy="4351338"/>
          </a:xfrm>
        </p:spPr>
        <p:txBody>
          <a:bodyPr>
            <a:normAutofit/>
          </a:bodyPr>
          <a:lstStyle/>
          <a:p>
            <a:pPr lvl="1"/>
            <a:r>
              <a:rPr lang="en-US" sz="2800">
                <a:latin typeface="Book Antiqua" panose="02040602050305030304" pitchFamily="18" charset="0"/>
              </a:rPr>
              <a:t>MN residents only</a:t>
            </a:r>
            <a:endParaRPr lang="en-US" sz="2800" i="0">
              <a:latin typeface="Book Antiqua" panose="02040602050305030304" pitchFamily="18" charset="0"/>
            </a:endParaRPr>
          </a:p>
          <a:p>
            <a:pPr lvl="1"/>
            <a:r>
              <a:rPr lang="en-US" sz="2800" i="0">
                <a:latin typeface="Book Antiqua" panose="02040602050305030304" pitchFamily="18" charset="0"/>
                <a:cs typeface="Times New Roman" panose="02020603050405020304" pitchFamily="18" charset="0"/>
              </a:rPr>
              <a:t>up to $2mm in 12 months</a:t>
            </a:r>
          </a:p>
          <a:p>
            <a:pPr lvl="1"/>
            <a:r>
              <a:rPr lang="en-US" sz="2800">
                <a:latin typeface="Book Antiqua" panose="02040602050305030304" pitchFamily="18" charset="0"/>
                <a:cs typeface="Times New Roman" panose="02020603050405020304" pitchFamily="18" charset="0"/>
              </a:rPr>
              <a:t>Must use MN-registered portal</a:t>
            </a:r>
            <a:endParaRPr lang="en-US" sz="2800" i="0">
              <a:latin typeface="Book Antiqua" panose="02040602050305030304" pitchFamily="18" charset="0"/>
            </a:endParaRPr>
          </a:p>
          <a:p>
            <a:pPr lvl="1"/>
            <a:r>
              <a:rPr lang="en-US" sz="2800" i="0">
                <a:latin typeface="Book Antiqua" panose="02040602050305030304" pitchFamily="18" charset="0"/>
              </a:rPr>
              <a:t>Non-accredited investors cannot invest more than $10,000</a:t>
            </a:r>
          </a:p>
          <a:p>
            <a:pPr lvl="1"/>
            <a:r>
              <a:rPr lang="en-US" sz="2800" i="0">
                <a:latin typeface="Book Antiqua" panose="02040602050305030304" pitchFamily="18" charset="0"/>
              </a:rPr>
              <a:t>(Limited) general advertising/solicitation allowed</a:t>
            </a:r>
          </a:p>
          <a:p>
            <a:pPr lvl="1"/>
            <a:r>
              <a:rPr lang="en-US" sz="2800" i="0">
                <a:latin typeface="Book Antiqua" panose="02040602050305030304" pitchFamily="18" charset="0"/>
              </a:rPr>
              <a:t>Filing required in MN</a:t>
            </a:r>
            <a:endParaRPr lang="en-US" sz="2800">
              <a:latin typeface="Book Antiqua" panose="02040602050305030304" pitchFamily="18" charset="0"/>
            </a:endParaRP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3973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When is Crowdfunding Most Effective?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61025"/>
          </a:xfrm>
        </p:spPr>
        <p:txBody>
          <a:bodyPr>
            <a:normAutofit/>
          </a:bodyPr>
          <a:lstStyle/>
          <a:p>
            <a:pPr lvl="1"/>
            <a:r>
              <a:rPr lang="en-US">
                <a:latin typeface="Book Antiqua" panose="02040602050305030304" pitchFamily="18" charset="0"/>
              </a:rPr>
              <a:t>When you can B.Y.O.C.</a:t>
            </a: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r>
              <a:rPr lang="en-US">
                <a:latin typeface="Book Antiqua" panose="02040602050305030304" pitchFamily="18" charset="0"/>
              </a:rPr>
              <a:t>Social/community component in addition to a financial component</a:t>
            </a: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r>
              <a:rPr lang="en-US">
                <a:latin typeface="Book Antiqua" panose="02040602050305030304" pitchFamily="18" charset="0"/>
              </a:rPr>
              <a:t>Deal terms are clear and simple</a:t>
            </a: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marL="457200" lvl="1" indent="0">
              <a:buNone/>
            </a:pPr>
            <a:r>
              <a:rPr lang="en-US" b="1" i="1">
                <a:solidFill>
                  <a:srgbClr val="FF0000"/>
                </a:solidFill>
                <a:latin typeface="Book Antiqua" panose="02040602050305030304" pitchFamily="18" charset="0"/>
              </a:rPr>
              <a:t>Crowdfunding is half marketing, half fundraising: its spreading the word about why you are relevant and worthy of investment</a:t>
            </a: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5803832"/>
            <a:ext cx="980575" cy="8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7824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E10B-53CB-4C8E-B65C-89880136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Securities Crowdfunding</a:t>
            </a:r>
            <a:br>
              <a:rPr lang="en-US" b="1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1">
                <a:latin typeface="Book Antiqua" panose="02040602050305030304" pitchFamily="18" charset="0"/>
              </a:rPr>
              <a:t>(Success Stories) 	</a:t>
            </a:r>
            <a:r>
              <a:rPr lang="en-US" b="1">
                <a:latin typeface="Book Antiqua" panose="0204060205030503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DB604-14BE-4EF8-9D73-1F746A470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74" y="5821362"/>
            <a:ext cx="1095377" cy="98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76D83-77F3-4F7B-8D6F-9FF20841A1A8}"/>
              </a:ext>
            </a:extLst>
          </p:cNvPr>
          <p:cNvSpPr txBox="1"/>
          <p:nvPr/>
        </p:nvSpPr>
        <p:spPr>
          <a:xfrm>
            <a:off x="6753671" y="2975757"/>
            <a:ext cx="4953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FF0000"/>
                </a:solidFill>
              </a:rPr>
              <a:t>Rustech</a:t>
            </a:r>
            <a:r>
              <a:rPr lang="en-US" sz="2000">
                <a:solidFill>
                  <a:srgbClr val="FF0000"/>
                </a:solidFill>
              </a:rPr>
              <a:t> Brewing (MN): Raised $62,500</a:t>
            </a:r>
          </a:p>
        </p:txBody>
      </p:sp>
      <p:pic>
        <p:nvPicPr>
          <p:cNvPr id="1028" name="Picture 4" descr="Blue Plastic Pail">
            <a:extLst>
              <a:ext uri="{FF2B5EF4-FFF2-40B4-BE49-F238E27FC236}">
                <a16:creationId xmlns:a16="http://schemas.microsoft.com/office/drawing/2014/main" id="{247AF39B-A04F-4257-8179-7F43E0CE70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00" y="2014793"/>
            <a:ext cx="5131316" cy="34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4E5AD-4D64-4296-A816-F3BA1C1A53AB}"/>
              </a:ext>
            </a:extLst>
          </p:cNvPr>
          <p:cNvSpPr txBox="1"/>
          <p:nvPr/>
        </p:nvSpPr>
        <p:spPr>
          <a:xfrm>
            <a:off x="6753671" y="3797628"/>
            <a:ext cx="4953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FF0000"/>
                </a:solidFill>
              </a:rPr>
              <a:t>Tilion</a:t>
            </a:r>
            <a:r>
              <a:rPr lang="en-US" sz="2000">
                <a:solidFill>
                  <a:srgbClr val="FF0000"/>
                </a:solidFill>
              </a:rPr>
              <a:t> Brewing (MN): Raised $230,000</a:t>
            </a:r>
          </a:p>
        </p:txBody>
      </p:sp>
    </p:spTree>
    <p:extLst>
      <p:ext uri="{BB962C8B-B14F-4D97-AF65-F5344CB8AC3E}">
        <p14:creationId xmlns:p14="http://schemas.microsoft.com/office/powerpoint/2010/main" val="4074987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MN Community Solar is Thriving!</a:t>
            </a:r>
            <a:endParaRPr lang="en-US" b="1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863" y="5775159"/>
            <a:ext cx="1004638" cy="8923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78CAA-4548-451C-A653-3DA4E337B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701" y="1769137"/>
            <a:ext cx="6335590" cy="427093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lvl="1"/>
            <a:r>
              <a:rPr lang="en-US"/>
              <a:t>April 2019: MN Community Solar at 532 megawatts of operational capacity</a:t>
            </a:r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Xcel data indicates that 84% of all subscribers in community solar gardens saving money</a:t>
            </a:r>
          </a:p>
          <a:p>
            <a:pPr marL="457200" lvl="1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885C9-A83E-48B6-A9EA-92EE8DAE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0" y="1762125"/>
            <a:ext cx="4554567" cy="303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CB44F-68EF-491D-B3BF-0520F5FC7A00}"/>
              </a:ext>
            </a:extLst>
          </p:cNvPr>
          <p:cNvSpPr txBox="1"/>
          <p:nvPr/>
        </p:nvSpPr>
        <p:spPr>
          <a:xfrm>
            <a:off x="956345" y="6233020"/>
            <a:ext cx="684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https://ilsr.org/minnesotas-community-solar-program/</a:t>
            </a:r>
          </a:p>
        </p:txBody>
      </p:sp>
    </p:spTree>
    <p:extLst>
      <p:ext uri="{BB962C8B-B14F-4D97-AF65-F5344CB8AC3E}">
        <p14:creationId xmlns:p14="http://schemas.microsoft.com/office/powerpoint/2010/main" val="3101931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Solar Crowdfunding is Evolving!</a:t>
            </a:r>
            <a:endParaRPr lang="en-US" b="1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863" y="5775159"/>
            <a:ext cx="1004638" cy="8923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78CAA-4548-451C-A653-3DA4E337B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701" y="1769137"/>
            <a:ext cx="6335590" cy="4833215"/>
          </a:xfrm>
        </p:spPr>
        <p:txBody>
          <a:bodyPr>
            <a:normAutofit/>
          </a:bodyPr>
          <a:lstStyle/>
          <a:p>
            <a:pPr lvl="1"/>
            <a:endParaRPr lang="en-US">
              <a:latin typeface="Book Antiqua" panose="02040602050305030304" pitchFamily="18" charset="0"/>
            </a:endParaRPr>
          </a:p>
          <a:p>
            <a:pPr marL="457200" lvl="1" indent="0">
              <a:buNone/>
            </a:pPr>
            <a:r>
              <a:rPr lang="en-US">
                <a:latin typeface="Book Antiqua" panose="02040602050305030304" pitchFamily="18" charset="0"/>
              </a:rPr>
              <a:t>2 Registered Portals:</a:t>
            </a:r>
          </a:p>
          <a:p>
            <a:pPr marL="457200" lvl="1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lvl="1"/>
            <a:r>
              <a:rPr lang="en-US">
                <a:latin typeface="Book Antiqua" panose="02040602050305030304" pitchFamily="18" charset="0"/>
              </a:rPr>
              <a:t>Lake Superior Solar Finance (MNvest)</a:t>
            </a:r>
          </a:p>
          <a:p>
            <a:pPr lvl="1"/>
            <a:r>
              <a:rPr lang="en-US">
                <a:latin typeface="Book Antiqua" panose="02040602050305030304" pitchFamily="18" charset="0"/>
              </a:rPr>
              <a:t>Silicon Prairie (MNvest &amp; Reg CF)</a:t>
            </a:r>
          </a:p>
          <a:p>
            <a:pPr marL="457200" lvl="1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lvl="1"/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885C9-A83E-48B6-A9EA-92EE8DAE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0" y="1762125"/>
            <a:ext cx="4554567" cy="30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157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D1ED-71E3-4A02-8ABF-76FE4869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How do I get started?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06F7-D626-46B5-AC47-A94724B5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49" y="5686425"/>
            <a:ext cx="1095377" cy="9810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C5C7C5-E752-4312-B75D-702C33455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31096" cy="4351338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Draft business plan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Determine $ needed, and for what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Find an attorney and an accountant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With attorney and accountant input, decide on terms of investment and draft offering documents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Find a portal operator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File offering docs with regulators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>
                <a:latin typeface="Book Antiqua" panose="02040602050305030304" pitchFamily="18" charset="0"/>
              </a:rPr>
              <a:t>Find investors!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13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4071" cy="1325563"/>
          </a:xfrm>
        </p:spPr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00" y="1545272"/>
            <a:ext cx="10515600" cy="3995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en-US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b="1"/>
              <a:t>				Brian Edstrom</a:t>
            </a:r>
            <a:endParaRPr lang="en-US"/>
          </a:p>
          <a:p>
            <a:pPr marL="0" indent="0">
              <a:buNone/>
            </a:pPr>
            <a:r>
              <a:rPr lang="en-US"/>
              <a:t>				612-584-3407 </a:t>
            </a:r>
          </a:p>
          <a:p>
            <a:pPr marL="0" indent="0">
              <a:buNone/>
            </a:pPr>
            <a:r>
              <a:rPr lang="en-US"/>
              <a:t>			bedstrom@avisenlegal.com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722" y="5751095"/>
            <a:ext cx="931779" cy="916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035CD-D97E-4759-A073-6EABD7C36ECE}"/>
              </a:ext>
            </a:extLst>
          </p:cNvPr>
          <p:cNvSpPr/>
          <p:nvPr/>
        </p:nvSpPr>
        <p:spPr>
          <a:xfrm rot="1272346">
            <a:off x="8118832" y="1190751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E7AC5B-70D8-4171-BD54-B8D75A8C30AC}"/>
              </a:ext>
            </a:extLst>
          </p:cNvPr>
          <p:cNvSpPr/>
          <p:nvPr/>
        </p:nvSpPr>
        <p:spPr>
          <a:xfrm rot="1272346">
            <a:off x="10250971" y="374867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C6A62-829D-492E-8BC8-68C7BFFF025E}"/>
              </a:ext>
            </a:extLst>
          </p:cNvPr>
          <p:cNvSpPr/>
          <p:nvPr/>
        </p:nvSpPr>
        <p:spPr>
          <a:xfrm rot="1272346">
            <a:off x="8717194" y="550942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279E6-8133-4C2D-B176-B7DF24772FC4}"/>
              </a:ext>
            </a:extLst>
          </p:cNvPr>
          <p:cNvSpPr/>
          <p:nvPr/>
        </p:nvSpPr>
        <p:spPr>
          <a:xfrm rot="1272346">
            <a:off x="1368689" y="150809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2DA15A-25C3-4261-A833-BCE365359671}"/>
              </a:ext>
            </a:extLst>
          </p:cNvPr>
          <p:cNvSpPr/>
          <p:nvPr/>
        </p:nvSpPr>
        <p:spPr>
          <a:xfrm rot="19584228">
            <a:off x="966168" y="3610759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6BEB9-B3FC-4564-964B-A0E58906E661}"/>
              </a:ext>
            </a:extLst>
          </p:cNvPr>
          <p:cNvSpPr/>
          <p:nvPr/>
        </p:nvSpPr>
        <p:spPr>
          <a:xfrm rot="19584228">
            <a:off x="4721288" y="463511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D2616-CA6F-43E4-93AC-CB53DE13C36F}"/>
              </a:ext>
            </a:extLst>
          </p:cNvPr>
          <p:cNvSpPr/>
          <p:nvPr/>
        </p:nvSpPr>
        <p:spPr>
          <a:xfrm rot="19584228">
            <a:off x="10254675" y="147429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763C8-DFC7-4ED2-9337-4042C5C9D26C}"/>
              </a:ext>
            </a:extLst>
          </p:cNvPr>
          <p:cNvSpPr/>
          <p:nvPr/>
        </p:nvSpPr>
        <p:spPr>
          <a:xfrm rot="19584228">
            <a:off x="7081897" y="5543523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6F12-7393-45FA-8FE3-3C0752B1613A}"/>
              </a:ext>
            </a:extLst>
          </p:cNvPr>
          <p:cNvSpPr/>
          <p:nvPr/>
        </p:nvSpPr>
        <p:spPr>
          <a:xfrm rot="19584228">
            <a:off x="5187177" y="77521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A1EBB-AA7C-4600-A675-E8090F255FA8}"/>
              </a:ext>
            </a:extLst>
          </p:cNvPr>
          <p:cNvSpPr/>
          <p:nvPr/>
        </p:nvSpPr>
        <p:spPr>
          <a:xfrm rot="19584228">
            <a:off x="2237098" y="546747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2518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So you need money.  </a:t>
            </a:r>
            <a:br>
              <a:rPr lang="en-US" b="1">
                <a:latin typeface="Book Antiqua" panose="02040602050305030304" pitchFamily="18" charset="0"/>
              </a:rPr>
            </a:br>
            <a:r>
              <a:rPr lang="en-US" b="1">
                <a:latin typeface="Book Antiqua" panose="02040602050305030304" pitchFamily="18" charset="0"/>
              </a:rPr>
              <a:t>What do you offer investors in return?</a:t>
            </a:r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93129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u="sng">
              <a:latin typeface="Book Antiqua" panose="02040602050305030304" pitchFamily="18" charset="0"/>
            </a:endParaRPr>
          </a:p>
          <a:p>
            <a:r>
              <a:rPr lang="en-US">
                <a:latin typeface="Book Antiqua" panose="02040602050305030304" pitchFamily="18" charset="0"/>
              </a:rPr>
              <a:t>Karma?</a:t>
            </a:r>
          </a:p>
          <a:p>
            <a:r>
              <a:rPr lang="en-US">
                <a:latin typeface="Book Antiqua" panose="02040602050305030304" pitchFamily="18" charset="0"/>
              </a:rPr>
              <a:t>A tote bag?</a:t>
            </a:r>
          </a:p>
          <a:p>
            <a:r>
              <a:rPr lang="en-US">
                <a:latin typeface="Book Antiqua" panose="02040602050305030304" pitchFamily="18" charset="0"/>
              </a:rPr>
              <a:t>“Free” energy?</a:t>
            </a:r>
          </a:p>
          <a:p>
            <a:r>
              <a:rPr lang="en-US">
                <a:latin typeface="Book Antiqua" panose="02040602050305030304" pitchFamily="18" charset="0"/>
              </a:rPr>
              <a:t>Equity?</a:t>
            </a:r>
          </a:p>
          <a:p>
            <a:r>
              <a:rPr lang="en-US">
                <a:latin typeface="Book Antiqua" panose="02040602050305030304" pitchFamily="18" charset="0"/>
              </a:rPr>
              <a:t>Interest on a loan?</a:t>
            </a:r>
          </a:p>
          <a:p>
            <a:r>
              <a:rPr lang="en-US">
                <a:latin typeface="Book Antiqua" panose="02040602050305030304" pitchFamily="18" charset="0"/>
              </a:rPr>
              <a:t>Share of profits?</a:t>
            </a:r>
          </a:p>
          <a:p>
            <a:pPr marL="0" indent="0">
              <a:buNone/>
            </a:pPr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79" y="5783179"/>
            <a:ext cx="1036722" cy="88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92472-BC2C-4AE4-BC7A-F9229A7E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04" y="2186667"/>
            <a:ext cx="5210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347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Financing 101: What is a Security?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5803832"/>
            <a:ext cx="980575" cy="8636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2131032-DEA2-47DC-BAA0-BBE43A64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73" y="1690688"/>
            <a:ext cx="4161195" cy="28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715F18B8-3734-4A18-ABBC-8A09679FA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41" y="1932926"/>
            <a:ext cx="4735286" cy="211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D7D65BC-034F-4E8D-8E26-71F5416E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235" y="4288513"/>
            <a:ext cx="5031964" cy="217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5628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Financing 101: What is a Security?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5803832"/>
            <a:ext cx="980575" cy="8636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739DF0F-5B81-4BF5-B8DE-57792590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850231"/>
            <a:ext cx="38100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8D6AEEC-6034-46CF-96ED-41B3AA4D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1" y="1701574"/>
            <a:ext cx="6896100" cy="312624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u="sng">
                <a:latin typeface="Book Antiqua" panose="02040602050305030304" pitchFamily="18" charset="0"/>
              </a:rPr>
              <a:t>Investment Contract</a:t>
            </a:r>
          </a:p>
          <a:p>
            <a:pPr marL="914400" lvl="2" indent="0">
              <a:buNone/>
            </a:pPr>
            <a:endParaRPr lang="en-US" sz="3200">
              <a:latin typeface="Book Antiqua" panose="0204060205030503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3200">
                <a:latin typeface="Book Antiqua" panose="02040602050305030304" pitchFamily="18" charset="0"/>
              </a:rPr>
              <a:t>Investment of Money</a:t>
            </a:r>
          </a:p>
          <a:p>
            <a:pPr marL="914400" lvl="1" indent="-457200">
              <a:buAutoNum type="arabicPeriod"/>
            </a:pPr>
            <a:r>
              <a:rPr lang="en-US" sz="3200">
                <a:latin typeface="Book Antiqua" panose="02040602050305030304" pitchFamily="18" charset="0"/>
              </a:rPr>
              <a:t>Common Enterprise</a:t>
            </a:r>
          </a:p>
          <a:p>
            <a:pPr marL="914400" lvl="1" indent="-457200">
              <a:buAutoNum type="arabicPeriod"/>
            </a:pPr>
            <a:r>
              <a:rPr lang="en-US" sz="3200">
                <a:latin typeface="Book Antiqua" panose="02040602050305030304" pitchFamily="18" charset="0"/>
              </a:rPr>
              <a:t>Expectation of Profits</a:t>
            </a:r>
          </a:p>
          <a:p>
            <a:pPr marL="914400" lvl="1" indent="-457200">
              <a:buAutoNum type="arabicPeriod"/>
            </a:pPr>
            <a:r>
              <a:rPr lang="en-US" sz="3200">
                <a:latin typeface="Book Antiqua" panose="02040602050305030304" pitchFamily="18" charset="0"/>
              </a:rPr>
              <a:t>Efforts of Others</a:t>
            </a:r>
          </a:p>
          <a:p>
            <a:pPr marL="457200" lvl="1" indent="0">
              <a:buNone/>
            </a:pPr>
            <a:endParaRPr lang="en-US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689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Financing 101: Securities Regulations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26" y="5803832"/>
            <a:ext cx="980575" cy="8636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A45F30-FC0B-4EB1-B8A0-5937B7FC7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4800" u="sng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sz="4800" u="sng">
                <a:latin typeface="Book Antiqua" panose="02040602050305030304" pitchFamily="18" charset="0"/>
              </a:rPr>
              <a:t>General Rules:  </a:t>
            </a:r>
          </a:p>
          <a:p>
            <a:pPr marL="0" indent="0">
              <a:buNone/>
            </a:pPr>
            <a:endParaRPr lang="en-US" sz="4800">
              <a:latin typeface="Book Antiqua" panose="02040602050305030304" pitchFamily="18" charset="0"/>
            </a:endParaRPr>
          </a:p>
          <a:p>
            <a:pPr lvl="1"/>
            <a:r>
              <a:rPr lang="en-US" sz="4800">
                <a:latin typeface="Book Antiqua" panose="02040602050305030304" pitchFamily="18" charset="0"/>
              </a:rPr>
              <a:t>Securities offerings must be registered (unless exempt)</a:t>
            </a:r>
          </a:p>
          <a:p>
            <a:pPr lvl="1"/>
            <a:endParaRPr lang="en-US" sz="4800">
              <a:latin typeface="Book Antiqua" panose="02040602050305030304" pitchFamily="18" charset="0"/>
            </a:endParaRPr>
          </a:p>
          <a:p>
            <a:pPr lvl="1"/>
            <a:r>
              <a:rPr lang="en-US" sz="4800">
                <a:latin typeface="Book Antiqua" panose="02040602050305030304" pitchFamily="18" charset="0"/>
              </a:rPr>
              <a:t>No fraud</a:t>
            </a:r>
          </a:p>
          <a:p>
            <a:pPr lvl="1"/>
            <a:endParaRPr lang="en-US" sz="4800">
              <a:latin typeface="Book Antiqua" panose="02040602050305030304" pitchFamily="18" charset="0"/>
            </a:endParaRPr>
          </a:p>
          <a:p>
            <a:pPr lvl="1"/>
            <a:r>
              <a:rPr lang="en-US" sz="4800">
                <a:latin typeface="Book Antiqua" panose="02040602050305030304" pitchFamily="18" charset="0"/>
              </a:rPr>
              <a:t>Disclosure, disclosure, disclosure!</a:t>
            </a:r>
          </a:p>
          <a:p>
            <a:pPr lvl="1"/>
            <a:endParaRPr lang="en-US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3478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Disclosure, disclosure, disclosure!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737" y="5751095"/>
            <a:ext cx="1052764" cy="91640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69D1C4-74B4-442F-8FB6-EE7632F0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880" y="1399757"/>
            <a:ext cx="4351338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6676D7-777C-4057-ADDB-FB2D5457D102}"/>
              </a:ext>
            </a:extLst>
          </p:cNvPr>
          <p:cNvSpPr/>
          <p:nvPr/>
        </p:nvSpPr>
        <p:spPr>
          <a:xfrm>
            <a:off x="6194440" y="2885768"/>
            <a:ext cx="57263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Book Antiqua" panose="02040602050305030304" pitchFamily="18" charset="0"/>
              </a:rPr>
              <a:t>A metaphor: </a:t>
            </a:r>
          </a:p>
          <a:p>
            <a:endParaRPr lang="en-US" sz="2200">
              <a:latin typeface="Book Antiqua" panose="02040602050305030304" pitchFamily="18" charset="0"/>
            </a:endParaRPr>
          </a:p>
          <a:p>
            <a:r>
              <a:rPr lang="en-US" sz="2200">
                <a:latin typeface="Book Antiqua" panose="02040602050305030304" pitchFamily="18" charset="0"/>
              </a:rPr>
              <a:t>Don't celebrate your sea salt for being "formed by the primal sea more than 250 million years ago" without also disclosing it expires next year.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BB660-2D97-40F7-9B16-D6AA6993D4F6}"/>
              </a:ext>
            </a:extLst>
          </p:cNvPr>
          <p:cNvSpPr txBox="1"/>
          <p:nvPr/>
        </p:nvSpPr>
        <p:spPr>
          <a:xfrm>
            <a:off x="1585519" y="5914239"/>
            <a:ext cx="451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https://i.redd.it/3ent6tkrz4c01.jpg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694E0-FFDF-4283-95D4-E81AC73462A4}"/>
              </a:ext>
            </a:extLst>
          </p:cNvPr>
          <p:cNvSpPr txBox="1"/>
          <p:nvPr/>
        </p:nvSpPr>
        <p:spPr>
          <a:xfrm>
            <a:off x="5794604" y="2019366"/>
            <a:ext cx="652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Book Antiqua" panose="02040602050305030304" pitchFamily="18" charset="0"/>
              </a:rPr>
              <a:t>What if this was a securities offering?</a:t>
            </a:r>
          </a:p>
        </p:txBody>
      </p:sp>
    </p:spTree>
    <p:extLst>
      <p:ext uri="{BB962C8B-B14F-4D97-AF65-F5344CB8AC3E}">
        <p14:creationId xmlns:p14="http://schemas.microsoft.com/office/powerpoint/2010/main" val="2605046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4071" cy="1325563"/>
          </a:xfrm>
        </p:spPr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Registration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722" y="5746547"/>
            <a:ext cx="931779" cy="920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7B336-0578-4A14-8BFE-349D03B2F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2" y="2037136"/>
            <a:ext cx="5859695" cy="39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969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4071" cy="1325563"/>
          </a:xfrm>
        </p:spPr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Registration Exemption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957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Book Antiqua" panose="02040602050305030304" pitchFamily="18" charset="0"/>
              </a:rPr>
              <a:t>How much money do you need?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Book Antiqua" panose="02040602050305030304" pitchFamily="18" charset="0"/>
              </a:rPr>
              <a:t>Do want non-accredited investors?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Book Antiqua" panose="02040602050305030304" pitchFamily="18" charset="0"/>
              </a:rPr>
              <a:t>Do you want to advertise?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Book Antiqua" panose="02040602050305030304" pitchFamily="18" charset="0"/>
              </a:rPr>
              <a:t>Where (in which states) do you want to raise money?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Book Antiqua" panose="02040602050305030304" pitchFamily="18" charset="0"/>
              </a:rPr>
              <a:t>How much money can you  afford to spend?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722" y="5746547"/>
            <a:ext cx="931779" cy="920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035CD-D97E-4759-A073-6EABD7C36ECE}"/>
              </a:ext>
            </a:extLst>
          </p:cNvPr>
          <p:cNvSpPr/>
          <p:nvPr/>
        </p:nvSpPr>
        <p:spPr>
          <a:xfrm rot="1272346">
            <a:off x="8717195" y="1690688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E7AC5B-70D8-4171-BD54-B8D75A8C30AC}"/>
              </a:ext>
            </a:extLst>
          </p:cNvPr>
          <p:cNvSpPr/>
          <p:nvPr/>
        </p:nvSpPr>
        <p:spPr>
          <a:xfrm rot="1272346">
            <a:off x="10250971" y="374867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C6A62-829D-492E-8BC8-68C7BFFF025E}"/>
              </a:ext>
            </a:extLst>
          </p:cNvPr>
          <p:cNvSpPr/>
          <p:nvPr/>
        </p:nvSpPr>
        <p:spPr>
          <a:xfrm rot="1272346">
            <a:off x="8717194" y="550942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279E6-8133-4C2D-B176-B7DF24772FC4}"/>
              </a:ext>
            </a:extLst>
          </p:cNvPr>
          <p:cNvSpPr/>
          <p:nvPr/>
        </p:nvSpPr>
        <p:spPr>
          <a:xfrm rot="1272346">
            <a:off x="3443065" y="419172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2DA15A-25C3-4261-A833-BCE365359671}"/>
              </a:ext>
            </a:extLst>
          </p:cNvPr>
          <p:cNvSpPr/>
          <p:nvPr/>
        </p:nvSpPr>
        <p:spPr>
          <a:xfrm rot="19584228">
            <a:off x="1227824" y="476309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6BEB9-B3FC-4564-964B-A0E58906E661}"/>
              </a:ext>
            </a:extLst>
          </p:cNvPr>
          <p:cNvSpPr/>
          <p:nvPr/>
        </p:nvSpPr>
        <p:spPr>
          <a:xfrm rot="19584228">
            <a:off x="8251303" y="4135098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D2616-CA6F-43E4-93AC-CB53DE13C36F}"/>
              </a:ext>
            </a:extLst>
          </p:cNvPr>
          <p:cNvSpPr/>
          <p:nvPr/>
        </p:nvSpPr>
        <p:spPr>
          <a:xfrm rot="19584228">
            <a:off x="10254675" y="147429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763C8-DFC7-4ED2-9337-4042C5C9D26C}"/>
              </a:ext>
            </a:extLst>
          </p:cNvPr>
          <p:cNvSpPr/>
          <p:nvPr/>
        </p:nvSpPr>
        <p:spPr>
          <a:xfrm rot="19584228">
            <a:off x="7081897" y="5543523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6F12-7393-45FA-8FE3-3C0752B1613A}"/>
              </a:ext>
            </a:extLst>
          </p:cNvPr>
          <p:cNvSpPr/>
          <p:nvPr/>
        </p:nvSpPr>
        <p:spPr>
          <a:xfrm rot="19584228">
            <a:off x="6181569" y="423875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A1EBB-AA7C-4600-A675-E8090F255FA8}"/>
              </a:ext>
            </a:extLst>
          </p:cNvPr>
          <p:cNvSpPr/>
          <p:nvPr/>
        </p:nvSpPr>
        <p:spPr>
          <a:xfrm rot="19584228">
            <a:off x="4514355" y="5190958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60876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1D98-3DC6-4DB8-8045-0F7DA963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ook Antiqua" panose="02040602050305030304" pitchFamily="18" charset="0"/>
              </a:rPr>
              <a:t>What Terms are you Offering?</a:t>
            </a:r>
            <a:endParaRPr lang="en-US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9F6-C3C1-4A15-BFDC-FB05A650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93129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u="sng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US" u="sng">
                <a:latin typeface="Book Antiqua" panose="02040602050305030304" pitchFamily="18" charset="0"/>
              </a:rPr>
              <a:t>Common Options:</a:t>
            </a:r>
          </a:p>
          <a:p>
            <a:r>
              <a:rPr lang="en-US">
                <a:latin typeface="Book Antiqua" panose="02040602050305030304" pitchFamily="18" charset="0"/>
              </a:rPr>
              <a:t>Equity</a:t>
            </a:r>
          </a:p>
          <a:p>
            <a:r>
              <a:rPr lang="en-US">
                <a:latin typeface="Book Antiqua" panose="02040602050305030304" pitchFamily="18" charset="0"/>
              </a:rPr>
              <a:t>Interest on a debt</a:t>
            </a:r>
          </a:p>
          <a:p>
            <a:r>
              <a:rPr lang="en-US">
                <a:latin typeface="Book Antiqua" panose="02040602050305030304" pitchFamily="18" charset="0"/>
              </a:rPr>
              <a:t>Convertible debt</a:t>
            </a:r>
          </a:p>
          <a:p>
            <a:r>
              <a:rPr lang="en-US">
                <a:latin typeface="Book Antiqua" panose="02040602050305030304" pitchFamily="18" charset="0"/>
              </a:rPr>
              <a:t>Simple Agreement For Future Equity (SAFE)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0C97-081F-4401-A521-9C4931A31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79" y="5783179"/>
            <a:ext cx="1036722" cy="88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92472-BC2C-4AE4-BC7A-F9229A7E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04" y="2186667"/>
            <a:ext cx="5210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503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585</Words>
  <Application>Microsoft Office PowerPoint</Application>
  <PresentationFormat>Widescreen</PresentationFormat>
  <Paragraphs>135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Book Antiqua</vt:lpstr>
      <vt:lpstr>Calibri</vt:lpstr>
      <vt:lpstr>Calibri Light</vt:lpstr>
      <vt:lpstr>Office Theme</vt:lpstr>
      <vt:lpstr>Innovative Ways to Finance Your Solar Project </vt:lpstr>
      <vt:lpstr>So you need money.   What do you offer investors in return?</vt:lpstr>
      <vt:lpstr>Financing 101: What is a Security?</vt:lpstr>
      <vt:lpstr>Financing 101: What is a Security?</vt:lpstr>
      <vt:lpstr>Financing 101: Securities Regulations</vt:lpstr>
      <vt:lpstr>Disclosure, disclosure, disclosure!</vt:lpstr>
      <vt:lpstr>Registration Requirements</vt:lpstr>
      <vt:lpstr>Registration Exemption Options</vt:lpstr>
      <vt:lpstr>What Terms are you Offering?</vt:lpstr>
      <vt:lpstr>What is Securities Crowdfunding?</vt:lpstr>
      <vt:lpstr>What is Securities Crowdfunding?</vt:lpstr>
      <vt:lpstr>Regulation CF (federal exemption)</vt:lpstr>
      <vt:lpstr>MNvest (Minnesota exemption)</vt:lpstr>
      <vt:lpstr>When is Crowdfunding Most Effective?</vt:lpstr>
      <vt:lpstr>Securities Crowdfunding (Success Stories)   </vt:lpstr>
      <vt:lpstr>MN Community Solar is Thriving!</vt:lpstr>
      <vt:lpstr>Solar Crowdfunding is Evolving!</vt:lpstr>
      <vt:lpstr>How do I get started?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</dc:title>
  <dc:creator>Bill Egan</dc:creator>
  <cp:lastModifiedBy>Ted Redmond</cp:lastModifiedBy>
  <cp:revision>1</cp:revision>
  <dcterms:created xsi:type="dcterms:W3CDTF">2017-10-31T15:38:18Z</dcterms:created>
  <dcterms:modified xsi:type="dcterms:W3CDTF">2019-08-07T20:25:28Z</dcterms:modified>
</cp:coreProperties>
</file>